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0F8E8-7BC0-49C5-9D89-304AB969BC77}" type="datetimeFigureOut">
              <a:rPr lang="en-IE" smtClean="0"/>
              <a:t>13/05/2020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6D3A5-746D-4F4B-A210-F1274ED8E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29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8511-E05A-47B4-9197-831DAF109234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4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DFE4-F55A-4115-BC3B-F14BA9F3FCE0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85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80C8-594F-4273-8B0A-79C0E0AC4D53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827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AC2-3E43-4D01-8070-B58CEC407E33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14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BB41-D284-4A16-999D-B8F9B8A5A0DD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990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9A1A-D024-4801-9BBA-F88C30002977}" type="datetime1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28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AB26-B6E5-4911-90B9-77BA09C11C0E}" type="datetime1">
              <a:rPr lang="en-IE" smtClean="0"/>
              <a:t>13/05/2020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579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DD28-BB4A-407F-B9B4-9A133FD0C59F}" type="datetime1">
              <a:rPr lang="en-IE" smtClean="0"/>
              <a:t>13/05/2020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37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4719-45C7-4A84-9D40-486CAA2E9A20}" type="datetime1">
              <a:rPr lang="en-IE" smtClean="0"/>
              <a:t>13/05/2020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88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846B-76B2-4D7C-81F7-64DE6EB614F0}" type="datetime1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979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5933-7653-49E3-BE1A-EA69389656CB}" type="datetime1">
              <a:rPr lang="en-IE" smtClean="0"/>
              <a:t>13/05/2020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67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2778-6D38-4251-92DE-BB706E8037AE}" type="datetime1">
              <a:rPr lang="en-IE" smtClean="0"/>
              <a:t>13/05/2020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5AF-8DEB-43DE-89DB-90CBD636A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541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Rounded MT Bold" panose="020F0704030504030204" pitchFamily="34" charset="0"/>
              </a:rPr>
              <a:t>Number Rules </a:t>
            </a:r>
            <a:endParaRPr lang="en-IE" sz="6600" dirty="0">
              <a:latin typeface="Arial Rounded MT Bold" panose="020F07040305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61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My Goal</a:t>
            </a:r>
            <a:endParaRPr lang="en-IE" sz="7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Arial Rounded MT Bold" panose="020F0704030504030204" pitchFamily="34" charset="0"/>
              </a:rPr>
              <a:t>To Understand More About Numbers and Symbols</a:t>
            </a:r>
            <a:endParaRPr lang="en-IE" sz="5400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733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latin typeface="Arial Rounded MT Bold" panose="020F0704030504030204" pitchFamily="34" charset="0"/>
              </a:rPr>
              <a:t>Planet Maths Pg. 168 (D)</a:t>
            </a:r>
            <a:endParaRPr lang="en-IE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E" sz="4900" b="1" dirty="0">
                <a:latin typeface="Arial Rounded MT Bold" panose="020F0704030504030204" pitchFamily="34" charset="0"/>
              </a:rPr>
              <a:t>You are introduced to a new symbol on pg. 168 (D). It looks like this: </a:t>
            </a:r>
            <a:r>
              <a:rPr lang="en-IE" sz="49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±</a:t>
            </a:r>
          </a:p>
          <a:p>
            <a:pPr>
              <a:lnSpc>
                <a:spcPct val="170000"/>
              </a:lnSpc>
            </a:pPr>
            <a:r>
              <a:rPr lang="en-IE" sz="4900" b="1" dirty="0">
                <a:latin typeface="Arial Rounded MT Bold" panose="020F0704030504030204" pitchFamily="34" charset="0"/>
              </a:rPr>
              <a:t>It is read ‘plus or minus’. </a:t>
            </a:r>
          </a:p>
          <a:p>
            <a:pPr>
              <a:lnSpc>
                <a:spcPct val="170000"/>
              </a:lnSpc>
            </a:pPr>
            <a:r>
              <a:rPr lang="en-IE" sz="4900" b="1" dirty="0">
                <a:latin typeface="Arial Rounded MT Bold" panose="020F0704030504030204" pitchFamily="34" charset="0"/>
              </a:rPr>
              <a:t>We use this symbol to give a range of numbers.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49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Imagine you were planning a party and your parents wanted to know how many people were coming. If you weren’t fully sure, you might say “There will be 10 people coming, plus or minus 2”. </a:t>
            </a:r>
          </a:p>
          <a:p>
            <a:pPr>
              <a:lnSpc>
                <a:spcPct val="170000"/>
              </a:lnSpc>
            </a:pPr>
            <a:r>
              <a:rPr lang="en-IE" sz="4900" b="1" dirty="0">
                <a:latin typeface="Arial Rounded MT Bold" panose="020F0704030504030204" pitchFamily="34" charset="0"/>
              </a:rPr>
              <a:t>That means that there might be only 8 people there (10 – 2). </a:t>
            </a:r>
          </a:p>
          <a:p>
            <a:pPr>
              <a:lnSpc>
                <a:spcPct val="170000"/>
              </a:lnSpc>
            </a:pPr>
            <a:r>
              <a:rPr lang="en-IE" sz="4900" b="1" dirty="0">
                <a:latin typeface="Arial Rounded MT Bold" panose="020F0704030504030204" pitchFamily="34" charset="0"/>
              </a:rPr>
              <a:t>Or there might be 12 people there (10 + 2). </a:t>
            </a:r>
          </a:p>
          <a:p>
            <a:pPr>
              <a:lnSpc>
                <a:spcPct val="170000"/>
              </a:lnSpc>
            </a:pPr>
            <a:r>
              <a:rPr lang="en-IE" sz="4900" b="1" dirty="0">
                <a:latin typeface="Arial Rounded MT Bold" panose="020F0704030504030204" pitchFamily="34" charset="0"/>
              </a:rPr>
              <a:t>Or there might be 9, 10 or 11 people there. The ‘range’ is 8 to 12, so there could be any number between 8 and 12 attending the party. </a:t>
            </a:r>
          </a:p>
          <a:p>
            <a:endParaRPr lang="en-IE" b="1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725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W</a:t>
            </a:r>
            <a:r>
              <a:rPr lang="en-IE" sz="3600" dirty="0" smtClean="0">
                <a:latin typeface="Arial Rounded MT Bold" panose="020F0704030504030204" pitchFamily="34" charset="0"/>
              </a:rPr>
              <a:t>hen </a:t>
            </a:r>
            <a:r>
              <a:rPr lang="en-IE" sz="3600" dirty="0">
                <a:latin typeface="Arial Rounded MT Bold" panose="020F0704030504030204" pitchFamily="34" charset="0"/>
              </a:rPr>
              <a:t>we </a:t>
            </a:r>
            <a:r>
              <a:rPr lang="en-IE" sz="3600" dirty="0" smtClean="0">
                <a:latin typeface="Arial Rounded MT Bold" panose="020F0704030504030204" pitchFamily="34" charset="0"/>
              </a:rPr>
              <a:t>learn </a:t>
            </a:r>
            <a:r>
              <a:rPr lang="en-IE" sz="3600" dirty="0">
                <a:latin typeface="Arial Rounded MT Bold" panose="020F0704030504030204" pitchFamily="34" charset="0"/>
              </a:rPr>
              <a:t>about measuring angles, I might </a:t>
            </a:r>
            <a:r>
              <a:rPr lang="en-IE" sz="3600" dirty="0" smtClean="0">
                <a:latin typeface="Arial Rounded MT Bold" panose="020F0704030504030204" pitchFamily="34" charset="0"/>
              </a:rPr>
              <a:t>say </a:t>
            </a:r>
            <a:r>
              <a:rPr lang="en-IE" sz="3600" dirty="0">
                <a:latin typeface="Arial Rounded MT Bold" panose="020F0704030504030204" pitchFamily="34" charset="0"/>
              </a:rPr>
              <a:t>that I would mark an answer as correct if it </a:t>
            </a:r>
            <a:r>
              <a:rPr lang="en-IE" sz="3600" dirty="0" smtClean="0">
                <a:latin typeface="Arial Rounded MT Bold" panose="020F0704030504030204" pitchFamily="34" charset="0"/>
              </a:rPr>
              <a:t>is </a:t>
            </a:r>
            <a:r>
              <a:rPr lang="en-IE" sz="3600" dirty="0">
                <a:latin typeface="Arial Rounded MT Bold" panose="020F0704030504030204" pitchFamily="34" charset="0"/>
              </a:rPr>
              <a:t>correct, plus or minus 2 degrees. </a:t>
            </a:r>
          </a:p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So if the angle </a:t>
            </a:r>
            <a:r>
              <a:rPr lang="en-IE" sz="3600" dirty="0" smtClean="0">
                <a:latin typeface="Arial Rounded MT Bold" panose="020F0704030504030204" pitchFamily="34" charset="0"/>
              </a:rPr>
              <a:t>is </a:t>
            </a:r>
            <a:r>
              <a:rPr lang="en-IE" sz="3600" dirty="0">
                <a:latin typeface="Arial Rounded MT Bold" panose="020F0704030504030204" pitchFamily="34" charset="0"/>
              </a:rPr>
              <a:t>30 degrees, I would accept any answer from 28 degrees to 32 degrees. </a:t>
            </a:r>
          </a:p>
          <a:p>
            <a:pPr>
              <a:lnSpc>
                <a:spcPct val="170000"/>
              </a:lnSpc>
            </a:pPr>
            <a:r>
              <a:rPr lang="en-IE" sz="3600" b="1" dirty="0">
                <a:latin typeface="Arial Rounded MT Bold" panose="020F0704030504030204" pitchFamily="34" charset="0"/>
              </a:rPr>
              <a:t>The range of degrees for a correct answer </a:t>
            </a:r>
            <a:r>
              <a:rPr lang="en-IE" sz="3600" b="1" dirty="0" smtClean="0">
                <a:latin typeface="Arial Rounded MT Bold" panose="020F0704030504030204" pitchFamily="34" charset="0"/>
              </a:rPr>
              <a:t>is </a:t>
            </a:r>
            <a:r>
              <a:rPr lang="en-IE" sz="3600" b="1" dirty="0">
                <a:latin typeface="Arial Rounded MT Bold" panose="020F0704030504030204" pitchFamily="34" charset="0"/>
              </a:rPr>
              <a:t>28 to 32</a:t>
            </a:r>
            <a:r>
              <a:rPr lang="en-IE" sz="3600" dirty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70000"/>
              </a:lnSpc>
            </a:pPr>
            <a:endParaRPr lang="en-IE" sz="3600" dirty="0">
              <a:latin typeface="Arial Rounded MT Bold" panose="020F07040305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Find the range of the following. I will put the answers on the next slide: </a:t>
            </a:r>
          </a:p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1.     12 ± 8</a:t>
            </a:r>
          </a:p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2.    100 ± 40</a:t>
            </a:r>
          </a:p>
          <a:p>
            <a:pPr>
              <a:lnSpc>
                <a:spcPct val="170000"/>
              </a:lnSpc>
            </a:pPr>
            <a:r>
              <a:rPr lang="en-IE" sz="3600" dirty="0">
                <a:latin typeface="Arial Rounded MT Bold" panose="020F0704030504030204" pitchFamily="34" charset="0"/>
              </a:rPr>
              <a:t>3.     6 ± 0.5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66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latin typeface="Arial Rounded MT Bold" panose="020F0704030504030204" pitchFamily="34" charset="0"/>
              </a:rPr>
              <a:t>Answers</a:t>
            </a:r>
            <a:endParaRPr lang="en-IE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latin typeface="Arial Rounded MT Bold" panose="020F0704030504030204" pitchFamily="34" charset="0"/>
              </a:rPr>
              <a:t>12 </a:t>
            </a:r>
            <a:r>
              <a:rPr lang="en-IE" sz="6400" dirty="0">
                <a:latin typeface="Arial Rounded MT Bold" panose="020F0704030504030204" pitchFamily="34" charset="0"/>
              </a:rPr>
              <a:t>± 8 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range is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 to 20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</a:t>
            </a: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Why? Start with 12.       </a:t>
            </a: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–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8 =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                                                  12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+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8 =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en-IE" sz="6400" dirty="0" smtClean="0">
              <a:latin typeface="Arial Rounded MT Bold" panose="020F070403050403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latin typeface="Arial Rounded MT Bold" panose="020F0704030504030204" pitchFamily="34" charset="0"/>
              </a:rPr>
              <a:t>100 </a:t>
            </a:r>
            <a:r>
              <a:rPr lang="en-IE" sz="6400" dirty="0">
                <a:latin typeface="Arial Rounded MT Bold" panose="020F0704030504030204" pitchFamily="34" charset="0"/>
              </a:rPr>
              <a:t>± 40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range is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 to 140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</a:t>
            </a: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Why? Start with 100.                100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–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40 = </a:t>
            </a:r>
            <a:r>
              <a:rPr lang="en-IE" sz="6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                                                    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100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+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40 =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140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en-IE" sz="6400" dirty="0">
              <a:latin typeface="Arial Rounded MT Bold" panose="020F070403050403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latin typeface="Arial Rounded MT Bold" panose="020F0704030504030204" pitchFamily="34" charset="0"/>
              </a:rPr>
              <a:t> </a:t>
            </a:r>
            <a:r>
              <a:rPr lang="en-IE" sz="6400" dirty="0">
                <a:latin typeface="Arial Rounded MT Bold" panose="020F0704030504030204" pitchFamily="34" charset="0"/>
              </a:rPr>
              <a:t>6 ± 0.5    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range is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5.5 to 6.5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 </a:t>
            </a: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Why? Start with 6.                  6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–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0.5 = </a:t>
            </a:r>
            <a:r>
              <a:rPr lang="en-IE" sz="6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5.5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E" sz="6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                                                        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+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0.5 = </a:t>
            </a:r>
            <a:r>
              <a:rPr lang="en-IE" sz="6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6.5</a:t>
            </a:r>
            <a:r>
              <a:rPr lang="en-IE" sz="6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en-IE" sz="6400" dirty="0">
              <a:latin typeface="Arial Rounded MT Bold" panose="020F0704030504030204" pitchFamily="34" charset="0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146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>
                <a:latin typeface="Arial Rounded MT Bold" panose="020F0704030504030204" pitchFamily="34" charset="0"/>
              </a:rPr>
              <a:t>Now, it’s your turn!</a:t>
            </a:r>
            <a:endParaRPr lang="en-IE" dirty="0"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119" y="1915297"/>
            <a:ext cx="5206056" cy="311469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5AF-8DEB-43DE-89DB-90CBD636AA7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8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349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Number Rules </vt:lpstr>
      <vt:lpstr>My Goal</vt:lpstr>
      <vt:lpstr>Planet Maths Pg. 168 (D)</vt:lpstr>
      <vt:lpstr>PowerPoint Presentation</vt:lpstr>
      <vt:lpstr>Answers</vt:lpstr>
      <vt:lpstr>Now, it’s your turn!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Gaffey</dc:creator>
  <cp:lastModifiedBy>Geraldine Gaffey</cp:lastModifiedBy>
  <cp:revision>11</cp:revision>
  <dcterms:created xsi:type="dcterms:W3CDTF">2020-05-10T12:32:14Z</dcterms:created>
  <dcterms:modified xsi:type="dcterms:W3CDTF">2020-05-13T13:11:46Z</dcterms:modified>
</cp:coreProperties>
</file>